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18" r:id="rId2"/>
    <p:sldId id="349" r:id="rId3"/>
    <p:sldId id="329" r:id="rId4"/>
    <p:sldId id="340" r:id="rId5"/>
    <p:sldId id="351" r:id="rId6"/>
    <p:sldId id="350" r:id="rId7"/>
    <p:sldId id="341" r:id="rId8"/>
    <p:sldId id="339" r:id="rId9"/>
    <p:sldId id="342" r:id="rId10"/>
    <p:sldId id="343" r:id="rId11"/>
    <p:sldId id="346" r:id="rId12"/>
    <p:sldId id="352" r:id="rId13"/>
    <p:sldId id="348" r:id="rId14"/>
    <p:sldId id="353" r:id="rId15"/>
    <p:sldId id="345" r:id="rId16"/>
    <p:sldId id="344" r:id="rId17"/>
  </p:sldIdLst>
  <p:sldSz cx="12188825" cy="6858000"/>
  <p:notesSz cx="6858000" cy="9144000"/>
  <p:custDataLst>
    <p:tags r:id="rId20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C8A798-7964-4773-B9F0-6568F780F99A}">
          <p14:sldIdLst>
            <p14:sldId id="318"/>
          </p14:sldIdLst>
        </p14:section>
        <p14:section name="Seção sem Título" id="{ED720A60-CEF3-4B94-BD73-7DE7B114E69C}">
          <p14:sldIdLst>
            <p14:sldId id="349"/>
            <p14:sldId id="329"/>
            <p14:sldId id="340"/>
            <p14:sldId id="351"/>
            <p14:sldId id="350"/>
            <p14:sldId id="341"/>
            <p14:sldId id="339"/>
            <p14:sldId id="342"/>
            <p14:sldId id="343"/>
            <p14:sldId id="346"/>
            <p14:sldId id="352"/>
            <p14:sldId id="348"/>
            <p14:sldId id="35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644" y="4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9BDAE4-9A39-4BA1-9136-D2EFA1E04D98}" type="datetime1">
              <a:rPr lang="pt-BR" smtClean="0"/>
              <a:t>28/11/2021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6ED614-FEEC-4ACC-BA12-4CAE9456AEEE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0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195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25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77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93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703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85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97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717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56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Editar Estilo de subtítulo mestre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3352B-A66E-4DA9-890F-A71DA03CAF6E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61B8-657E-4CAA-85DE-F5D5A2AE0F99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B1FBB-62EB-4EBC-95EC-32A604B06502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97A6DA-77BA-42A0-9F96-C5FB2CFAF732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9" name="Conector reto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FF4F7-FDF9-49ED-BBC2-DD5F91A22FF2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B90986-5233-48D6-AF2D-E05A90D9196D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F21-57C5-4942-9EB1-EA6CB7FE508C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49B9D-3914-498E-A5D3-34AAD8688D06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73E18F-760C-451C-8140-E9A2FE633674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19FE151-CBC1-41D7-BE96-907EAC15B4E9}" type="datetime1">
              <a:rPr lang="pt-BR" noProof="0" smtClean="0"/>
              <a:t>28/11/2021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3429000"/>
            <a:ext cx="5945188" cy="1219200"/>
          </a:xfrm>
        </p:spPr>
        <p:txBody>
          <a:bodyPr rtlCol="0">
            <a:noAutofit/>
          </a:bodyPr>
          <a:lstStyle/>
          <a:p>
            <a:pPr rtl="0"/>
            <a:r>
              <a:rPr lang="pt-br" sz="3200" dirty="0"/>
              <a:t>Sugestionamento de Investimento e Melhor Momento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Rafael Soares Melero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F940A-0953-4A01-96F3-A452D39B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 – Preparação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4DB589-FC35-45F2-981B-9381DEAF7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Limpeza  dos dados</a:t>
            </a:r>
          </a:p>
          <a:p>
            <a:r>
              <a:rPr lang="pt-BR" dirty="0"/>
              <a:t>Avaliação de Outliers</a:t>
            </a:r>
          </a:p>
          <a:p>
            <a:r>
              <a:rPr lang="pt-BR" dirty="0"/>
              <a:t>Seleção de Métricas</a:t>
            </a:r>
          </a:p>
          <a:p>
            <a:r>
              <a:rPr lang="pt-BR" dirty="0"/>
              <a:t>Criação de métricas (MM)</a:t>
            </a:r>
          </a:p>
          <a:p>
            <a:r>
              <a:rPr lang="pt-BR" dirty="0"/>
              <a:t>Retirada de métricas</a:t>
            </a:r>
          </a:p>
          <a:p>
            <a:r>
              <a:rPr lang="pt-BR" dirty="0"/>
              <a:t>Aplicação dos algoritmos</a:t>
            </a:r>
          </a:p>
          <a:p>
            <a:endParaRPr lang="pt-BR" dirty="0"/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5280FEF-158D-453B-971B-B1480C93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1" y="4725144"/>
            <a:ext cx="2202474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1071F-168D-4350-B7C7-F00C31C1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636912"/>
            <a:ext cx="10460633" cy="3693027"/>
          </a:xfrm>
          <a:prstGeom prst="rect">
            <a:avLst/>
          </a:prstGeom>
        </p:spPr>
      </p:pic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9270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AF6A11-25F7-446D-98C2-5F676C4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95" y="2151400"/>
            <a:ext cx="10138817" cy="3561852"/>
          </a:xfrm>
          <a:prstGeom prst="rect">
            <a:avLst/>
          </a:prstGeom>
        </p:spPr>
      </p:pic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8AD899DB-A2C4-4E9A-883E-54BFA98A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16353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55E2F0-42AD-445D-A316-60D123FF53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492896"/>
            <a:ext cx="10469760" cy="37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AEC9B-1010-4C8F-81E0-6145E5EF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636912"/>
            <a:ext cx="10082336" cy="36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CE983-68AE-461B-8264-CB908FB7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635D2-D79D-468D-B0A4-D4FADA34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  <a:p>
            <a:pPr lvl="1"/>
            <a:r>
              <a:rPr lang="pt-BR" dirty="0"/>
              <a:t>Árvore – 79% - 74%</a:t>
            </a:r>
          </a:p>
          <a:p>
            <a:pPr lvl="1"/>
            <a:r>
              <a:rPr lang="pt-BR" dirty="0" err="1"/>
              <a:t>kNN</a:t>
            </a:r>
            <a:r>
              <a:rPr lang="pt-BR" dirty="0"/>
              <a:t> – 81% - 77%</a:t>
            </a:r>
          </a:p>
          <a:p>
            <a:pPr lvl="1"/>
            <a:r>
              <a:rPr lang="pt-BR" dirty="0" err="1"/>
              <a:t>Random</a:t>
            </a:r>
            <a:r>
              <a:rPr lang="pt-BR" dirty="0"/>
              <a:t> Forest – 83% - 79%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2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1F9E7-A428-4C7E-81FE-2588308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E0CF5A58-202F-45FD-A2F8-183EEBC7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420888"/>
            <a:ext cx="9687608" cy="42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10CF473B-0BD4-4BC1-B1FE-34B7E25D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Das 576 vezes que foi investido, 459 deram o retorno esperado, 79% de acurácia</a:t>
            </a:r>
          </a:p>
        </p:txBody>
      </p:sp>
    </p:spTree>
    <p:extLst>
      <p:ext uri="{BB962C8B-B14F-4D97-AF65-F5344CB8AC3E}">
        <p14:creationId xmlns:p14="http://schemas.microsoft.com/office/powerpoint/2010/main" val="28557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1 - Problemas</a:t>
            </a:r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C183AC-3E69-4B1B-977B-9AE786CCBA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737" y="1923636"/>
            <a:ext cx="8276083" cy="4854792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9E935EF-9320-4C94-9459-D52C9FDC7471}"/>
              </a:ext>
            </a:extLst>
          </p:cNvPr>
          <p:cNvCxnSpPr/>
          <p:nvPr/>
        </p:nvCxnSpPr>
        <p:spPr>
          <a:xfrm flipH="1">
            <a:off x="7894612" y="2060848"/>
            <a:ext cx="936104" cy="216024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497E65-3463-4E36-85E1-56BC6AE0ED10}"/>
              </a:ext>
            </a:extLst>
          </p:cNvPr>
          <p:cNvSpPr txBox="1"/>
          <p:nvPr/>
        </p:nvSpPr>
        <p:spPr>
          <a:xfrm>
            <a:off x="2020396" y="4509120"/>
            <a:ext cx="3228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66% do total de pessoas físicas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apenas títulos de 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Renda Fixa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E2895C-71A2-4157-9BA1-810E6C9B45FC}"/>
              </a:ext>
            </a:extLst>
          </p:cNvPr>
          <p:cNvSpPr txBox="1"/>
          <p:nvPr/>
        </p:nvSpPr>
        <p:spPr>
          <a:xfrm>
            <a:off x="2070403" y="3571676"/>
            <a:ext cx="3553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82% do total de pessoas físicas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apenas um tipo de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Investimento (RF/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Equities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/TD)</a:t>
            </a:r>
          </a:p>
        </p:txBody>
      </p:sp>
    </p:spTree>
    <p:extLst>
      <p:ext uri="{BB962C8B-B14F-4D97-AF65-F5344CB8AC3E}">
        <p14:creationId xmlns:p14="http://schemas.microsoft.com/office/powerpoint/2010/main" val="171312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1 - Problemas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2455912"/>
          </a:xfrm>
        </p:spPr>
        <p:txBody>
          <a:bodyPr rtlCol="0"/>
          <a:lstStyle/>
          <a:p>
            <a:pPr rtl="0"/>
            <a:r>
              <a:rPr lang="pt-BR" dirty="0"/>
              <a:t>Divulgações pretensiosas de investimentos alavancando o efeito manada.</a:t>
            </a:r>
          </a:p>
          <a:p>
            <a:pPr rtl="0"/>
            <a:r>
              <a:rPr lang="pt-BR" dirty="0"/>
              <a:t>Perda de capital ocasionada pela falta de conhecimento dos novos investidores.</a:t>
            </a:r>
          </a:p>
          <a:p>
            <a:r>
              <a:rPr lang="pt-BR" dirty="0"/>
              <a:t>Hora inoportuna para realização de investimento.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2 - 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439688"/>
          </a:xfrm>
        </p:spPr>
        <p:txBody>
          <a:bodyPr rtlCol="0"/>
          <a:lstStyle/>
          <a:p>
            <a:pPr rtl="0"/>
            <a:r>
              <a:rPr lang="pt-BR" dirty="0"/>
              <a:t>Identificar qual investimento deverá ser realizado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E5C601-A097-4606-B109-B4116596B6D4}"/>
              </a:ext>
            </a:extLst>
          </p:cNvPr>
          <p:cNvSpPr txBox="1"/>
          <p:nvPr/>
        </p:nvSpPr>
        <p:spPr>
          <a:xfrm>
            <a:off x="3867472" y="6212240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ACAO</a:t>
            </a:r>
          </a:p>
        </p:txBody>
      </p:sp>
      <p:pic>
        <p:nvPicPr>
          <p:cNvPr id="1026" name="Picture 2" descr="Ícone de sinal de parada Notificações que não fazem nada. 622736 Vetor no  Vecteezy">
            <a:extLst>
              <a:ext uri="{FF2B5EF4-FFF2-40B4-BE49-F238E27FC236}">
                <a16:creationId xmlns:a16="http://schemas.microsoft.com/office/drawing/2014/main" id="{38AA6683-F910-4919-82BD-8C35E16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46" y="2420889"/>
            <a:ext cx="1181497" cy="11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839101-951F-4F85-9FC6-CC0FB2368691}"/>
              </a:ext>
            </a:extLst>
          </p:cNvPr>
          <p:cNvSpPr txBox="1"/>
          <p:nvPr/>
        </p:nvSpPr>
        <p:spPr>
          <a:xfrm>
            <a:off x="3873946" y="275530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NÃO FAZER NADA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DD2328-0FC5-4590-BAA4-0AD087B2DF89}"/>
              </a:ext>
            </a:extLst>
          </p:cNvPr>
          <p:cNvSpPr txBox="1"/>
          <p:nvPr/>
        </p:nvSpPr>
        <p:spPr>
          <a:xfrm>
            <a:off x="3867472" y="3329045"/>
            <a:ext cx="2124000" cy="38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ÍNDICE BOVESPA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6EAEE5-4F97-4F67-A8A0-40D6704B4C60}"/>
              </a:ext>
            </a:extLst>
          </p:cNvPr>
          <p:cNvSpPr txBox="1"/>
          <p:nvPr/>
        </p:nvSpPr>
        <p:spPr>
          <a:xfrm>
            <a:off x="6819775" y="3127579"/>
            <a:ext cx="1273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BOVA11</a:t>
            </a:r>
          </a:p>
        </p:txBody>
      </p:sp>
      <p:pic>
        <p:nvPicPr>
          <p:cNvPr id="1030" name="Picture 6" descr="Cédula Nota Um (1) Dólar Americano Dollar Coleção Original | MercadoLivre">
            <a:extLst>
              <a:ext uri="{FF2B5EF4-FFF2-40B4-BE49-F238E27FC236}">
                <a16:creationId xmlns:a16="http://schemas.microsoft.com/office/drawing/2014/main" id="{D94519B9-4E82-4BD2-BDC9-F13B3F30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1" y="3963557"/>
            <a:ext cx="2263127" cy="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60D43D-448A-4160-BF49-82C1DE177399}"/>
              </a:ext>
            </a:extLst>
          </p:cNvPr>
          <p:cNvSpPr txBox="1"/>
          <p:nvPr/>
        </p:nvSpPr>
        <p:spPr>
          <a:xfrm>
            <a:off x="3873946" y="391727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DÓLAR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11F6C8-6B00-49D4-A76A-7CFDA4E3D39A}"/>
              </a:ext>
            </a:extLst>
          </p:cNvPr>
          <p:cNvSpPr txBox="1"/>
          <p:nvPr/>
        </p:nvSpPr>
        <p:spPr>
          <a:xfrm>
            <a:off x="3867472" y="4491015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OURO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2A4EC0-704D-4AF9-9B56-E5FB40F59D04}"/>
              </a:ext>
            </a:extLst>
          </p:cNvPr>
          <p:cNvSpPr txBox="1"/>
          <p:nvPr/>
        </p:nvSpPr>
        <p:spPr>
          <a:xfrm>
            <a:off x="3873946" y="5064757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SELIC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B5C603-0AF1-418A-AF70-C4C3B8D2E6FD}"/>
              </a:ext>
            </a:extLst>
          </p:cNvPr>
          <p:cNvSpPr txBox="1"/>
          <p:nvPr/>
        </p:nvSpPr>
        <p:spPr>
          <a:xfrm>
            <a:off x="3873946" y="5638499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SP&amp;500</a:t>
            </a:r>
          </a:p>
        </p:txBody>
      </p:sp>
      <p:pic>
        <p:nvPicPr>
          <p:cNvPr id="1032" name="Picture 8" descr="Nem tudo que reluz é ouro - ISTOÉ Independente">
            <a:extLst>
              <a:ext uri="{FF2B5EF4-FFF2-40B4-BE49-F238E27FC236}">
                <a16:creationId xmlns:a16="http://schemas.microsoft.com/office/drawing/2014/main" id="{CC8A943C-D79A-452A-BD24-9262A1B1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24" y="4165623"/>
            <a:ext cx="1954379" cy="10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e S.A. – Wikipédia, a enciclopédia livre">
            <a:extLst>
              <a:ext uri="{FF2B5EF4-FFF2-40B4-BE49-F238E27FC236}">
                <a16:creationId xmlns:a16="http://schemas.microsoft.com/office/drawing/2014/main" id="{09621FE5-52D5-4C6C-A3F3-76403B6F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19" y="5928786"/>
            <a:ext cx="1329789" cy="5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lsas europeias estendem quedas com novas notícias sobre o coronavírus no  continente | Bolsas e índices | Valor Investe">
            <a:extLst>
              <a:ext uri="{FF2B5EF4-FFF2-40B4-BE49-F238E27FC236}">
                <a16:creationId xmlns:a16="http://schemas.microsoft.com/office/drawing/2014/main" id="{986172DE-B2CC-481B-8367-FD7824C5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7" y="5270715"/>
            <a:ext cx="16573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2 - 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Identificar o melhor momento para se investir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AF7AED5-101B-410C-9E75-A805D3223D27}"/>
              </a:ext>
            </a:extLst>
          </p:cNvPr>
          <p:cNvGrpSpPr/>
          <p:nvPr/>
        </p:nvGrpSpPr>
        <p:grpSpPr>
          <a:xfrm>
            <a:off x="1522413" y="2460674"/>
            <a:ext cx="7753350" cy="3952875"/>
            <a:chOff x="1522413" y="2460674"/>
            <a:chExt cx="7753350" cy="395287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D9BAFDC-1B28-4B2B-BC17-A9EC8BDA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413" y="2460674"/>
              <a:ext cx="7753350" cy="3952875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70E1B78-00D0-4FAF-9262-F2ED30B0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8388" y="5373216"/>
              <a:ext cx="936104" cy="216024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7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2 - 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Critérios</a:t>
            </a:r>
          </a:p>
          <a:p>
            <a:pPr lvl="1"/>
            <a:r>
              <a:rPr lang="pt-BR" dirty="0"/>
              <a:t>Prazo da aplicação: 30 pregões</a:t>
            </a:r>
          </a:p>
          <a:p>
            <a:pPr lvl="1"/>
            <a:r>
              <a:rPr lang="pt-BR" dirty="0"/>
              <a:t>Retorno pretendido: ~ 5%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3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02C95-C67C-4089-BDA6-8D525D24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3 - Coleta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80A53-A2E0-478C-801E-0F5227C5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empresas do Índice Ibovespa (37%)</a:t>
            </a:r>
          </a:p>
          <a:p>
            <a:r>
              <a:rPr lang="pt-BR" dirty="0"/>
              <a:t>Fatores que influenciam as empresas</a:t>
            </a:r>
          </a:p>
          <a:p>
            <a:pPr lvl="1"/>
            <a:r>
              <a:rPr lang="pt-BR" dirty="0"/>
              <a:t>Dólar</a:t>
            </a:r>
          </a:p>
          <a:p>
            <a:pPr lvl="1"/>
            <a:r>
              <a:rPr lang="pt-BR" dirty="0"/>
              <a:t>Minério de Ferro</a:t>
            </a:r>
          </a:p>
          <a:p>
            <a:pPr lvl="1"/>
            <a:r>
              <a:rPr lang="pt-BR" dirty="0"/>
              <a:t>Petróleo</a:t>
            </a:r>
          </a:p>
          <a:p>
            <a:r>
              <a:rPr lang="pt-BR" dirty="0"/>
              <a:t>Ouro</a:t>
            </a:r>
          </a:p>
          <a:p>
            <a:r>
              <a:rPr lang="pt-BR" dirty="0"/>
              <a:t>Índices de carteiras teóricas: Bovespa / S&amp;P 500</a:t>
            </a:r>
          </a:p>
          <a:p>
            <a:r>
              <a:rPr lang="pt-BR" dirty="0"/>
              <a:t>Taxa Selic</a:t>
            </a:r>
          </a:p>
          <a:p>
            <a:endParaRPr lang="pt-BR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0EC75229-73D2-4BF5-99B0-8D77B289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38" y="4594138"/>
            <a:ext cx="3298587" cy="22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4 - Modelagem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Árvore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kNN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Random</a:t>
            </a:r>
            <a:r>
              <a:rPr lang="pt-BR" dirty="0"/>
              <a:t> Forest</a:t>
            </a:r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D23DD9BD-93DD-4AAD-AEF0-ED9889806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3933056"/>
            <a:ext cx="3140549" cy="3140549"/>
          </a:xfrm>
          <a:prstGeom prst="rect">
            <a:avLst/>
          </a:prstGeom>
        </p:spPr>
      </p:pic>
      <p:pic>
        <p:nvPicPr>
          <p:cNvPr id="2050" name="Picture 2" descr="Árvore (estrutura de dados) – Wikipédia, a enciclopédia livre">
            <a:extLst>
              <a:ext uri="{FF2B5EF4-FFF2-40B4-BE49-F238E27FC236}">
                <a16:creationId xmlns:a16="http://schemas.microsoft.com/office/drawing/2014/main" id="{CD7EC36E-915A-4FDA-B763-0F4589E4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55" y="1874719"/>
            <a:ext cx="1388902" cy="11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nho: Algoritmo KNN – Arthur César Abreu">
            <a:extLst>
              <a:ext uri="{FF2B5EF4-FFF2-40B4-BE49-F238E27FC236}">
                <a16:creationId xmlns:a16="http://schemas.microsoft.com/office/drawing/2014/main" id="{3B58BF25-B57B-4422-8F1D-D06112C0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24" y="3276049"/>
            <a:ext cx="1512365" cy="1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dom Forests | Algoritmo de classificação | Modelo de previsão | Minitab">
            <a:extLst>
              <a:ext uri="{FF2B5EF4-FFF2-40B4-BE49-F238E27FC236}">
                <a16:creationId xmlns:a16="http://schemas.microsoft.com/office/drawing/2014/main" id="{4A1E3CB2-D448-4A73-A97C-E9373FDF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31" y="4996011"/>
            <a:ext cx="19621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5 – Avaliação do Resultado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Acurácia superior a 50%</a:t>
            </a:r>
          </a:p>
          <a:p>
            <a:pPr rtl="0"/>
            <a:endParaRPr lang="pt-BR" dirty="0"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D886BDC4-9B54-40E7-9309-C5424071EF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08" y="3429000"/>
            <a:ext cx="3572597" cy="357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ímbolos de Moeda 16: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09_TF02895262.potx" id="{CB20A6FF-C920-4878-B305-EFDA9DB737C1}" vid="{0203E328-3FF2-466D-93D3-0E812F4885DB}"/>
    </a:ext>
  </a:extLst>
</a:theme>
</file>

<file path=ppt/theme/theme2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símbolos monetários (widescreen)</Template>
  <TotalTime>287</TotalTime>
  <Words>286</Words>
  <Application>Microsoft Office PowerPoint</Application>
  <PresentationFormat>Personalizar</PresentationFormat>
  <Paragraphs>80</Paragraphs>
  <Slides>16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9" baseType="lpstr">
      <vt:lpstr>Arial</vt:lpstr>
      <vt:lpstr>Cambria</vt:lpstr>
      <vt:lpstr>Símbolos de Moeda 16:9</vt:lpstr>
      <vt:lpstr>Sugestionamento de Investimento e Melhor Momento</vt:lpstr>
      <vt:lpstr>1 - Problemas</vt:lpstr>
      <vt:lpstr>1 - Problemas</vt:lpstr>
      <vt:lpstr>2 - Previsões</vt:lpstr>
      <vt:lpstr>2 - Previsões</vt:lpstr>
      <vt:lpstr>2 - Previsões</vt:lpstr>
      <vt:lpstr>3 - Coleta de Dados</vt:lpstr>
      <vt:lpstr>4 - Modelagem</vt:lpstr>
      <vt:lpstr>5 – Avaliação do Resultado</vt:lpstr>
      <vt:lpstr>6 – Preparação dos dados</vt:lpstr>
      <vt:lpstr>Conclusão</vt:lpstr>
      <vt:lpstr>Conclusão</vt:lpstr>
      <vt:lpstr>Conclusão</vt:lpstr>
      <vt:lpstr>Conclusão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Sugestionamento de Pilar e Momento de Investimento</dc:title>
  <dc:creator>Rafael Soares Melero</dc:creator>
  <cp:lastModifiedBy>Rafael Soares Melero - Libbs</cp:lastModifiedBy>
  <cp:revision>13</cp:revision>
  <dcterms:created xsi:type="dcterms:W3CDTF">2021-10-12T21:36:20Z</dcterms:created>
  <dcterms:modified xsi:type="dcterms:W3CDTF">2021-11-28T19:11:06Z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